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0" r:id="rId2"/>
    <p:sldId id="258" r:id="rId3"/>
    <p:sldId id="261" r:id="rId4"/>
    <p:sldId id="271" r:id="rId5"/>
    <p:sldId id="269" r:id="rId6"/>
    <p:sldId id="262" r:id="rId7"/>
    <p:sldId id="263" r:id="rId8"/>
    <p:sldId id="265" r:id="rId9"/>
    <p:sldId id="268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2"/>
    <p:restoredTop sz="86676"/>
  </p:normalViewPr>
  <p:slideViewPr>
    <p:cSldViewPr snapToGrid="0" snapToObjects="1">
      <p:cViewPr varScale="1">
        <p:scale>
          <a:sx n="128" d="100"/>
          <a:sy n="12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C836-95B2-6A48-B145-9A1DBC312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8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9397993-80B9-4343-92EE-A2908545ADB0}"/>
              </a:ext>
            </a:extLst>
          </p:cNvPr>
          <p:cNvSpPr/>
          <p:nvPr/>
        </p:nvSpPr>
        <p:spPr>
          <a:xfrm>
            <a:off x="0" y="2180783"/>
            <a:ext cx="1035932" cy="1240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9B0E7-9A15-B14A-92E5-812D65FD2C16}"/>
              </a:ext>
            </a:extLst>
          </p:cNvPr>
          <p:cNvSpPr/>
          <p:nvPr/>
        </p:nvSpPr>
        <p:spPr>
          <a:xfrm>
            <a:off x="3376246" y="3200397"/>
            <a:ext cx="2059354" cy="14936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C33D4D-B691-AA42-8C72-968B04C76F00}"/>
              </a:ext>
            </a:extLst>
          </p:cNvPr>
          <p:cNvSpPr/>
          <p:nvPr/>
        </p:nvSpPr>
        <p:spPr>
          <a:xfrm>
            <a:off x="8435263" y="285206"/>
            <a:ext cx="1919654" cy="1245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775CB-3FE7-2E4C-8D79-7570ACE8CAA5}"/>
              </a:ext>
            </a:extLst>
          </p:cNvPr>
          <p:cNvSpPr/>
          <p:nvPr/>
        </p:nvSpPr>
        <p:spPr>
          <a:xfrm>
            <a:off x="8474347" y="2476500"/>
            <a:ext cx="1880570" cy="1350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4D50-45CB-834D-9431-C9AED71AB064}"/>
              </a:ext>
            </a:extLst>
          </p:cNvPr>
          <p:cNvSpPr/>
          <p:nvPr/>
        </p:nvSpPr>
        <p:spPr>
          <a:xfrm>
            <a:off x="8435263" y="4730750"/>
            <a:ext cx="1919654" cy="1283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A9CED-E61D-EE4C-B21A-345291B91A70}"/>
              </a:ext>
            </a:extLst>
          </p:cNvPr>
          <p:cNvSpPr/>
          <p:nvPr/>
        </p:nvSpPr>
        <p:spPr>
          <a:xfrm>
            <a:off x="8589617" y="114300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5E2B43-E3B1-9A48-BEE5-0C045C6C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45" y="222250"/>
            <a:ext cx="1133743" cy="5719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3F623FE-335A-5F47-B04F-7A52FE255E18}"/>
              </a:ext>
            </a:extLst>
          </p:cNvPr>
          <p:cNvSpPr/>
          <p:nvPr/>
        </p:nvSpPr>
        <p:spPr>
          <a:xfrm>
            <a:off x="8589616" y="2343628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47683B-30E2-AE4C-A4B2-91737A58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736" y="2433300"/>
            <a:ext cx="1263559" cy="6588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85163E-CA27-B645-98C0-8D8F752D8C7C}"/>
              </a:ext>
            </a:extLst>
          </p:cNvPr>
          <p:cNvSpPr/>
          <p:nvPr/>
        </p:nvSpPr>
        <p:spPr>
          <a:xfrm>
            <a:off x="8589616" y="457152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304077-DD59-2C43-ACBA-FA094BE8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401" y="4660344"/>
            <a:ext cx="412227" cy="6605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9F3EE7-2E14-4447-BA58-C415F381260F}"/>
              </a:ext>
            </a:extLst>
          </p:cNvPr>
          <p:cNvSpPr/>
          <p:nvPr/>
        </p:nvSpPr>
        <p:spPr>
          <a:xfrm>
            <a:off x="3586187" y="2925665"/>
            <a:ext cx="1620814" cy="4383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-dumps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AC139D-4DEC-AE41-8137-58FB97B7EB47}"/>
              </a:ext>
            </a:extLst>
          </p:cNvPr>
          <p:cNvSpPr/>
          <p:nvPr/>
        </p:nvSpPr>
        <p:spPr>
          <a:xfrm>
            <a:off x="8589614" y="1085372"/>
            <a:ext cx="1676402" cy="3497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vfb-solr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412F1F-30FB-FF42-ACA5-68E419CF9C2C}"/>
              </a:ext>
            </a:extLst>
          </p:cNvPr>
          <p:cNvSpPr/>
          <p:nvPr/>
        </p:nvSpPr>
        <p:spPr>
          <a:xfrm>
            <a:off x="8589613" y="3314700"/>
            <a:ext cx="1676403" cy="3621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vfb</a:t>
            </a:r>
            <a:r>
              <a:rPr lang="en-US" sz="1400" dirty="0"/>
              <a:t>-prod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173450-545C-784F-BF42-4D43FFBC1F57}"/>
              </a:ext>
            </a:extLst>
          </p:cNvPr>
          <p:cNvSpPr/>
          <p:nvPr/>
        </p:nvSpPr>
        <p:spPr>
          <a:xfrm>
            <a:off x="8589614" y="5542594"/>
            <a:ext cx="1676402" cy="37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200" dirty="0" err="1"/>
              <a:t>vfb</a:t>
            </a:r>
            <a:r>
              <a:rPr lang="en-US" sz="1200" dirty="0"/>
              <a:t>-owlery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B046DF-EBEC-1241-BCCB-1D0AC12ACF41}"/>
              </a:ext>
            </a:extLst>
          </p:cNvPr>
          <p:cNvSpPr/>
          <p:nvPr/>
        </p:nvSpPr>
        <p:spPr>
          <a:xfrm>
            <a:off x="3586187" y="3674194"/>
            <a:ext cx="1195364" cy="874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Creates custom RDF dumps for each service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6FBC1-7123-D64F-A99F-9C5662CFAC72}"/>
              </a:ext>
            </a:extLst>
          </p:cNvPr>
          <p:cNvCxnSpPr>
            <a:cxnSpLocks/>
            <a:stCxn id="54" idx="3"/>
            <a:endCxn id="15" idx="1"/>
          </p:cNvCxnSpPr>
          <p:nvPr/>
        </p:nvCxnSpPr>
        <p:spPr>
          <a:xfrm flipV="1">
            <a:off x="7649908" y="3151764"/>
            <a:ext cx="824439" cy="645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5DC95-76BE-C746-B634-CC0A521D8807}"/>
              </a:ext>
            </a:extLst>
          </p:cNvPr>
          <p:cNvSpPr/>
          <p:nvPr/>
        </p:nvSpPr>
        <p:spPr>
          <a:xfrm>
            <a:off x="1166327" y="696152"/>
            <a:ext cx="2235200" cy="1450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5D54A-E006-294F-9C62-C5F977987553}"/>
              </a:ext>
            </a:extLst>
          </p:cNvPr>
          <p:cNvSpPr/>
          <p:nvPr/>
        </p:nvSpPr>
        <p:spPr>
          <a:xfrm>
            <a:off x="1259794" y="588202"/>
            <a:ext cx="2020117" cy="428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dirty="0" err="1"/>
              <a:t>vfb</a:t>
            </a:r>
            <a:r>
              <a:rPr lang="en-US" dirty="0"/>
              <a:t>-kb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47BC2-1AC8-8141-A680-C8A6A285CEC1}"/>
              </a:ext>
            </a:extLst>
          </p:cNvPr>
          <p:cNvSpPr/>
          <p:nvPr/>
        </p:nvSpPr>
        <p:spPr>
          <a:xfrm>
            <a:off x="1521926" y="1121167"/>
            <a:ext cx="1676402" cy="9461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Usual kb-image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Incl</a:t>
            </a:r>
            <a:r>
              <a:rPr lang="en-US" sz="1400" dirty="0"/>
              <a:t> Neo2OWL plugin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79E0A0-C950-8E4B-889F-1E4D7E650B6B}"/>
              </a:ext>
            </a:extLst>
          </p:cNvPr>
          <p:cNvSpPr/>
          <p:nvPr/>
        </p:nvSpPr>
        <p:spPr>
          <a:xfrm>
            <a:off x="3379128" y="5051264"/>
            <a:ext cx="2056472" cy="166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8ECBB3-2380-8C41-8BB9-F2EEBE849AAD}"/>
              </a:ext>
            </a:extLst>
          </p:cNvPr>
          <p:cNvSpPr/>
          <p:nvPr/>
        </p:nvSpPr>
        <p:spPr>
          <a:xfrm>
            <a:off x="3849028" y="4943314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yyz1989/rdf4j (</a:t>
            </a:r>
            <a:r>
              <a:rPr lang="en-US" sz="1400" dirty="0" err="1"/>
              <a:t>triplestore</a:t>
            </a:r>
            <a:r>
              <a:rPr lang="en-US" sz="1400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98F703-F5D5-1749-97E4-B56BD0135131}"/>
              </a:ext>
            </a:extLst>
          </p:cNvPr>
          <p:cNvSpPr/>
          <p:nvPr/>
        </p:nvSpPr>
        <p:spPr>
          <a:xfrm>
            <a:off x="3849025" y="5914386"/>
            <a:ext cx="1447803" cy="6618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Fires up triple store from scratch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E011FF-BAEC-184C-A7F5-A475B98D4D6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405923" y="4694004"/>
            <a:ext cx="0" cy="217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54071B-5C47-F842-AAE8-17E8AFFB6BC9}"/>
              </a:ext>
            </a:extLst>
          </p:cNvPr>
          <p:cNvSpPr/>
          <p:nvPr/>
        </p:nvSpPr>
        <p:spPr>
          <a:xfrm>
            <a:off x="6347186" y="3356882"/>
            <a:ext cx="1302722" cy="881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36221C-2CA8-9348-BEBF-A08157B821BC}"/>
              </a:ext>
            </a:extLst>
          </p:cNvPr>
          <p:cNvSpPr/>
          <p:nvPr/>
        </p:nvSpPr>
        <p:spPr>
          <a:xfrm>
            <a:off x="6466825" y="3092156"/>
            <a:ext cx="1061488" cy="4232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vfb</a:t>
            </a:r>
            <a:r>
              <a:rPr lang="en-US" sz="1100" dirty="0"/>
              <a:t>-update-prod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D0301E-C43C-3845-8D7E-562050DAFFB3}"/>
              </a:ext>
            </a:extLst>
          </p:cNvPr>
          <p:cNvCxnSpPr>
            <a:cxnSpLocks/>
            <a:stCxn id="71" idx="1"/>
            <a:endCxn id="14" idx="1"/>
          </p:cNvCxnSpPr>
          <p:nvPr/>
        </p:nvCxnSpPr>
        <p:spPr>
          <a:xfrm flipV="1">
            <a:off x="5506672" y="908132"/>
            <a:ext cx="2928591" cy="2774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A52F1D-F346-1246-B869-EC5D3B6C7E8B}"/>
              </a:ext>
            </a:extLst>
          </p:cNvPr>
          <p:cNvCxnSpPr>
            <a:cxnSpLocks/>
            <a:stCxn id="54" idx="1"/>
            <a:endCxn id="71" idx="4"/>
          </p:cNvCxnSpPr>
          <p:nvPr/>
        </p:nvCxnSpPr>
        <p:spPr>
          <a:xfrm flipH="1">
            <a:off x="5787553" y="3797536"/>
            <a:ext cx="559633" cy="259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2439864-5D09-A64E-8DCF-3F15E35DDDD4}"/>
              </a:ext>
            </a:extLst>
          </p:cNvPr>
          <p:cNvSpPr/>
          <p:nvPr/>
        </p:nvSpPr>
        <p:spPr>
          <a:xfrm>
            <a:off x="1078464" y="5676316"/>
            <a:ext cx="1860598" cy="8999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12DB9E8-5B0D-7F44-B230-4DFFEB4455C7}"/>
              </a:ext>
            </a:extLst>
          </p:cNvPr>
          <p:cNvSpPr/>
          <p:nvPr/>
        </p:nvSpPr>
        <p:spPr>
          <a:xfrm>
            <a:off x="1173759" y="5409722"/>
            <a:ext cx="1643708" cy="425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updatetriplestore</a:t>
            </a:r>
            <a:endParaRPr lang="en-US" sz="14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363D87-FE98-914F-A90F-260B8BCC114E}"/>
              </a:ext>
            </a:extLst>
          </p:cNvPr>
          <p:cNvSpPr/>
          <p:nvPr/>
        </p:nvSpPr>
        <p:spPr>
          <a:xfrm>
            <a:off x="1173758" y="5914386"/>
            <a:ext cx="1765303" cy="617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Load RDF dumps into </a:t>
            </a:r>
            <a:r>
              <a:rPr lang="en-US" sz="1400" dirty="0" err="1"/>
              <a:t>triplestore</a:t>
            </a:r>
            <a:endParaRPr lang="en-US" sz="14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309C783-351E-124A-9FA3-2386C6F6B68C}"/>
              </a:ext>
            </a:extLst>
          </p:cNvPr>
          <p:cNvSpPr/>
          <p:nvPr/>
        </p:nvSpPr>
        <p:spPr>
          <a:xfrm>
            <a:off x="1078463" y="4056566"/>
            <a:ext cx="2132633" cy="8999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BD091F5-83F2-CA41-A282-90AB0041020F}"/>
              </a:ext>
            </a:extLst>
          </p:cNvPr>
          <p:cNvSpPr/>
          <p:nvPr/>
        </p:nvSpPr>
        <p:spPr>
          <a:xfrm>
            <a:off x="1173759" y="3789972"/>
            <a:ext cx="1643708" cy="425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collectdata</a:t>
            </a:r>
            <a:endParaRPr lang="en-US" sz="14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A761440-D3F0-4747-B115-6BA755C04AE2}"/>
              </a:ext>
            </a:extLst>
          </p:cNvPr>
          <p:cNvSpPr/>
          <p:nvPr/>
        </p:nvSpPr>
        <p:spPr>
          <a:xfrm>
            <a:off x="1173758" y="4294636"/>
            <a:ext cx="1922109" cy="617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Pulls raw data from various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Dumps RDF, zip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129CBCF-F1A4-2D41-850A-6BA887AB7DDE}"/>
              </a:ext>
            </a:extLst>
          </p:cNvPr>
          <p:cNvCxnSpPr>
            <a:cxnSpLocks/>
            <a:stCxn id="102" idx="3"/>
            <a:endCxn id="42" idx="1"/>
          </p:cNvCxnSpPr>
          <p:nvPr/>
        </p:nvCxnSpPr>
        <p:spPr>
          <a:xfrm flipV="1">
            <a:off x="2939061" y="5882491"/>
            <a:ext cx="440067" cy="340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5E50A79-0AAF-D24E-AEEF-6A5BACAFEDD8}"/>
              </a:ext>
            </a:extLst>
          </p:cNvPr>
          <p:cNvCxnSpPr>
            <a:cxnSpLocks/>
            <a:stCxn id="36" idx="2"/>
            <a:endCxn id="106" idx="0"/>
          </p:cNvCxnSpPr>
          <p:nvPr/>
        </p:nvCxnSpPr>
        <p:spPr>
          <a:xfrm flipH="1">
            <a:off x="1995613" y="2146200"/>
            <a:ext cx="288314" cy="1643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Can 113">
            <a:extLst>
              <a:ext uri="{FF2B5EF4-FFF2-40B4-BE49-F238E27FC236}">
                <a16:creationId xmlns:a16="http://schemas.microsoft.com/office/drawing/2014/main" id="{46CD582B-56E1-4A4E-A79F-38D9EFD1FFE2}"/>
              </a:ext>
            </a:extLst>
          </p:cNvPr>
          <p:cNvSpPr/>
          <p:nvPr/>
        </p:nvSpPr>
        <p:spPr>
          <a:xfrm>
            <a:off x="163328" y="4964682"/>
            <a:ext cx="561762" cy="7471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vol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F3AF4E-3C56-FD40-BA30-4DD89E9CBFC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69918" y="4506543"/>
            <a:ext cx="608545" cy="331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0AF15A4-C9FE-F74B-BE4B-81CF971FCACB}"/>
              </a:ext>
            </a:extLst>
          </p:cNvPr>
          <p:cNvCxnSpPr>
            <a:cxnSpLocks/>
            <a:stCxn id="114" idx="3"/>
            <a:endCxn id="97" idx="1"/>
          </p:cNvCxnSpPr>
          <p:nvPr/>
        </p:nvCxnSpPr>
        <p:spPr>
          <a:xfrm>
            <a:off x="444209" y="5711825"/>
            <a:ext cx="634255" cy="414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F3DD087-C4E3-664B-998C-9AB1406A08BC}"/>
              </a:ext>
            </a:extLst>
          </p:cNvPr>
          <p:cNvSpPr/>
          <p:nvPr/>
        </p:nvSpPr>
        <p:spPr>
          <a:xfrm>
            <a:off x="6407817" y="3589419"/>
            <a:ext cx="1104264" cy="5590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Obtains </a:t>
            </a:r>
            <a:r>
              <a:rPr lang="en-US" sz="1100" dirty="0" err="1"/>
              <a:t>rdf</a:t>
            </a:r>
            <a:endParaRPr lang="en-US" sz="1100" dirty="0"/>
          </a:p>
          <a:p>
            <a:r>
              <a:rPr lang="en-US" sz="1100" dirty="0" err="1"/>
              <a:t>Prepro</a:t>
            </a:r>
            <a:endParaRPr lang="en-US" sz="1100" dirty="0"/>
          </a:p>
          <a:p>
            <a:r>
              <a:rPr lang="en-US" sz="1100" dirty="0"/>
              <a:t>Neo4j load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98BDFF41-FF49-704B-A392-C2C415DEFE31}"/>
              </a:ext>
            </a:extLst>
          </p:cNvPr>
          <p:cNvSpPr/>
          <p:nvPr/>
        </p:nvSpPr>
        <p:spPr>
          <a:xfrm>
            <a:off x="5225791" y="3682994"/>
            <a:ext cx="561762" cy="7471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vol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9BA82D-68E3-1942-9D1A-5D845CBD7707}"/>
              </a:ext>
            </a:extLst>
          </p:cNvPr>
          <p:cNvCxnSpPr>
            <a:cxnSpLocks/>
            <a:stCxn id="28" idx="3"/>
            <a:endCxn id="71" idx="2"/>
          </p:cNvCxnSpPr>
          <p:nvPr/>
        </p:nvCxnSpPr>
        <p:spPr>
          <a:xfrm flipV="1">
            <a:off x="4781551" y="4056566"/>
            <a:ext cx="444240" cy="54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6080B3E-1487-A243-910E-482DF885FA3C}"/>
              </a:ext>
            </a:extLst>
          </p:cNvPr>
          <p:cNvCxnSpPr>
            <a:cxnSpLocks/>
            <a:stCxn id="71" idx="3"/>
            <a:endCxn id="16" idx="1"/>
          </p:cNvCxnSpPr>
          <p:nvPr/>
        </p:nvCxnSpPr>
        <p:spPr>
          <a:xfrm>
            <a:off x="5506672" y="4430137"/>
            <a:ext cx="2928591" cy="942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C818D4F8-9A7A-7F44-A4F7-316919F4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27" y="600555"/>
            <a:ext cx="821773" cy="42849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14AB203-DF45-9341-A85B-D04EBBF9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7" y="2636512"/>
            <a:ext cx="284349" cy="4556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DD9ECAA-870F-E249-A68D-336D9684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8" y="2307084"/>
            <a:ext cx="284349" cy="4556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4ABFEB1-FAC2-3D43-BAEB-D8410AB9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3" y="2886814"/>
            <a:ext cx="284349" cy="455644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357DFB0-6CC4-7C45-B064-87421572F20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035932" y="2800856"/>
            <a:ext cx="714004" cy="913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D806F0E-68C6-D54F-98E5-C0937556A1B4}"/>
              </a:ext>
            </a:extLst>
          </p:cNvPr>
          <p:cNvSpPr txBox="1"/>
          <p:nvPr/>
        </p:nvSpPr>
        <p:spPr>
          <a:xfrm>
            <a:off x="4323522" y="533400"/>
            <a:ext cx="2368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 of Template?</a:t>
            </a:r>
          </a:p>
          <a:p>
            <a:r>
              <a:rPr lang="en-US" dirty="0"/>
              <a:t>We need an extra rule for class labels that have no </a:t>
            </a:r>
            <a:r>
              <a:rPr lang="en-US" dirty="0" err="1"/>
              <a:t>refered</a:t>
            </a:r>
            <a:r>
              <a:rPr lang="en-US" dirty="0"/>
              <a:t>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8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VFB KB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Stores:</a:t>
            </a:r>
          </a:p>
          <a:p>
            <a:pPr lvl="1"/>
            <a:r>
              <a:rPr lang="en-US" dirty="0"/>
              <a:t>Annotated images:</a:t>
            </a:r>
          </a:p>
          <a:p>
            <a:pPr lvl="2"/>
            <a:r>
              <a:rPr lang="en-US" dirty="0"/>
              <a:t>Entities depicted = Typed OWL individuals</a:t>
            </a:r>
          </a:p>
          <a:p>
            <a:pPr lvl="2"/>
            <a:r>
              <a:rPr lang="en-US" dirty="0"/>
              <a:t>Image individuals have basic typing + link to templates registered to.  Registration edge contains file links &amp; some </a:t>
            </a:r>
            <a:r>
              <a:rPr lang="en-US" dirty="0" err="1"/>
              <a:t>reg</a:t>
            </a:r>
            <a:r>
              <a:rPr lang="en-US" dirty="0"/>
              <a:t> specific metadata</a:t>
            </a:r>
          </a:p>
          <a:p>
            <a:pPr lvl="2"/>
            <a:r>
              <a:rPr lang="en-US" dirty="0"/>
              <a:t>Images may be from light microscopy, EM reconstruction, annotated schematics</a:t>
            </a:r>
          </a:p>
          <a:p>
            <a:pPr lvl="2"/>
            <a:endParaRPr lang="en-US" dirty="0"/>
          </a:p>
          <a:p>
            <a:r>
              <a:rPr lang="en-US" dirty="0"/>
              <a:t>Does not store</a:t>
            </a:r>
          </a:p>
          <a:p>
            <a:pPr lvl="1"/>
            <a:r>
              <a:rPr lang="en-US" dirty="0" err="1"/>
              <a:t>Connectomic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General assertions about expression/phenotype</a:t>
            </a:r>
          </a:p>
          <a:p>
            <a:pPr lvl="1"/>
            <a:r>
              <a:rPr lang="en-US" dirty="0"/>
              <a:t>Axioms from imported ontologies apart from annotation axioms for label, </a:t>
            </a:r>
            <a:r>
              <a:rPr lang="en-US" dirty="0" err="1"/>
              <a:t>iri</a:t>
            </a:r>
            <a:r>
              <a:rPr lang="en-US" dirty="0"/>
              <a:t>, </a:t>
            </a:r>
            <a:r>
              <a:rPr lang="en-US" dirty="0" err="1"/>
              <a:t>short_form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recorded as node attributes.</a:t>
            </a:r>
          </a:p>
        </p:txBody>
      </p:sp>
    </p:spTree>
    <p:extLst>
      <p:ext uri="{BB962C8B-B14F-4D97-AF65-F5344CB8AC3E}">
        <p14:creationId xmlns:p14="http://schemas.microsoft.com/office/powerpoint/2010/main" val="122728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9143"/>
            <a:ext cx="10515600" cy="1325563"/>
          </a:xfrm>
        </p:spPr>
        <p:txBody>
          <a:bodyPr/>
          <a:lstStyle/>
          <a:p>
            <a:r>
              <a:rPr lang="en-US" dirty="0"/>
              <a:t>Pipeline - aims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5300" y="3103571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layer</a:t>
            </a:r>
          </a:p>
          <a:p>
            <a:pPr algn="ctr"/>
            <a:r>
              <a:rPr lang="en-US" dirty="0"/>
              <a:t>= triple store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9046" y="1139687"/>
            <a:ext cx="1498600" cy="1432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Neo4j prod: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Graphs;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Basic metadata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742" y="3146230"/>
            <a:ext cx="1919272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SOLR: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Autocomplete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6369046" y="4571696"/>
            <a:ext cx="1498600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OWL: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Queries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2703" y="4997543"/>
            <a:ext cx="1397000" cy="1016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VFB annotation</a:t>
            </a:r>
          </a:p>
          <a:p>
            <a:pPr algn="ctr"/>
            <a:r>
              <a:rPr lang="en-US" dirty="0"/>
              <a:t>(KB)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4055" y="3146230"/>
            <a:ext cx="163434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CATMAID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connectomics</a:t>
            </a:r>
            <a:r>
              <a:rPr lang="en-US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0405" y="1537307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FlyBase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0401300" y="11047843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3"/>
            <a:endCxn id="4" idx="1"/>
          </p:cNvCxnSpPr>
          <p:nvPr/>
        </p:nvCxnSpPr>
        <p:spPr>
          <a:xfrm flipV="1">
            <a:off x="2729703" y="3611571"/>
            <a:ext cx="1575597" cy="189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3558395" y="3611571"/>
            <a:ext cx="746905" cy="4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3327405" y="2045307"/>
            <a:ext cx="977895" cy="156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77186" y="5143500"/>
            <a:ext cx="420993" cy="36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6" idx="1"/>
          </p:cNvCxnSpPr>
          <p:nvPr/>
        </p:nvCxnSpPr>
        <p:spPr>
          <a:xfrm flipV="1">
            <a:off x="5310188" y="3572077"/>
            <a:ext cx="871554" cy="3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flipV="1">
            <a:off x="5702300" y="1856073"/>
            <a:ext cx="666746" cy="175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7" idx="1"/>
          </p:cNvCxnSpPr>
          <p:nvPr/>
        </p:nvCxnSpPr>
        <p:spPr>
          <a:xfrm>
            <a:off x="5702300" y="3611571"/>
            <a:ext cx="666746" cy="138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23" y="2812114"/>
            <a:ext cx="2519362" cy="1418620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9" idx="2"/>
          </p:cNvCxnSpPr>
          <p:nvPr/>
        </p:nvCxnSpPr>
        <p:spPr>
          <a:xfrm flipH="1">
            <a:off x="2331838" y="4162230"/>
            <a:ext cx="409387" cy="8353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1"/>
          </p:cNvCxnSpPr>
          <p:nvPr/>
        </p:nvCxnSpPr>
        <p:spPr>
          <a:xfrm flipH="1">
            <a:off x="1466846" y="2045307"/>
            <a:ext cx="463559" cy="2952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7867648" y="2178369"/>
            <a:ext cx="1087439" cy="1393708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3"/>
          </p:cNvCxnSpPr>
          <p:nvPr/>
        </p:nvCxnSpPr>
        <p:spPr>
          <a:xfrm flipH="1">
            <a:off x="8101014" y="3572077"/>
            <a:ext cx="854074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7854157" y="3611571"/>
            <a:ext cx="1100930" cy="1406541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8992392" y="1825586"/>
            <a:ext cx="260350" cy="3046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Geppetto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9290047" y="3521424"/>
            <a:ext cx="325441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392078" y="5759158"/>
            <a:ext cx="1498600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NBLAST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7864481" y="3591824"/>
            <a:ext cx="1090606" cy="2594899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-75095" y="4497169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annotation</a:t>
            </a:r>
          </a:p>
        </p:txBody>
      </p:sp>
      <p:cxnSp>
        <p:nvCxnSpPr>
          <p:cNvPr id="102" name="Straight Arrow Connector 101"/>
          <p:cNvCxnSpPr>
            <a:stCxn id="106" idx="2"/>
          </p:cNvCxnSpPr>
          <p:nvPr/>
        </p:nvCxnSpPr>
        <p:spPr>
          <a:xfrm flipH="1">
            <a:off x="2729703" y="5125246"/>
            <a:ext cx="1532739" cy="4322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4262442" y="4627530"/>
            <a:ext cx="1143079" cy="995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ontologies</a:t>
            </a:r>
          </a:p>
        </p:txBody>
      </p:sp>
      <p:cxnSp>
        <p:nvCxnSpPr>
          <p:cNvPr id="110" name="Straight Arrow Connector 109"/>
          <p:cNvCxnSpPr>
            <a:endCxn id="4" idx="2"/>
          </p:cNvCxnSpPr>
          <p:nvPr/>
        </p:nvCxnSpPr>
        <p:spPr>
          <a:xfrm flipV="1">
            <a:off x="4916557" y="4119571"/>
            <a:ext cx="87243" cy="55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656522" y="4230734"/>
            <a:ext cx="59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URI</a:t>
            </a:r>
          </a:p>
          <a:p>
            <a:r>
              <a:rPr lang="en-US" dirty="0"/>
              <a:t>sync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348" y="5428286"/>
            <a:ext cx="59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URI</a:t>
            </a:r>
          </a:p>
          <a:p>
            <a:r>
              <a:rPr lang="en-US" dirty="0"/>
              <a:t>sync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48602" y="5970884"/>
            <a:ext cx="960437" cy="844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files</a:t>
            </a:r>
          </a:p>
        </p:txBody>
      </p:sp>
      <p:sp>
        <p:nvSpPr>
          <p:cNvPr id="22" name="Oval 21"/>
          <p:cNvSpPr/>
          <p:nvPr/>
        </p:nvSpPr>
        <p:spPr>
          <a:xfrm rot="1560066">
            <a:off x="3736438" y="3268575"/>
            <a:ext cx="4614189" cy="193254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2" idx="6"/>
          </p:cNvCxnSpPr>
          <p:nvPr/>
        </p:nvCxnSpPr>
        <p:spPr>
          <a:xfrm>
            <a:off x="8117116" y="5246252"/>
            <a:ext cx="1135626" cy="51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82177" y="581739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Same?  Nico says definitely not.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2048" y="5541947"/>
            <a:ext cx="573393" cy="52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837" y="5760453"/>
            <a:ext cx="10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entities</a:t>
            </a:r>
          </a:p>
        </p:txBody>
      </p:sp>
    </p:spTree>
    <p:extLst>
      <p:ext uri="{BB962C8B-B14F-4D97-AF65-F5344CB8AC3E}">
        <p14:creationId xmlns:p14="http://schemas.microsoft.com/office/powerpoint/2010/main" val="29746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n 40"/>
          <p:cNvSpPr/>
          <p:nvPr/>
        </p:nvSpPr>
        <p:spPr>
          <a:xfrm>
            <a:off x="9770808" y="2495550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2588" y="1950846"/>
            <a:ext cx="1516634" cy="2277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4432" y="5856337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4432" y="3615249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344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7330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3231632" y="1684849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4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90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76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0223" y="380523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dipper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2" y="5154997"/>
            <a:ext cx="911585" cy="987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47" y="5156290"/>
            <a:ext cx="911585" cy="987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7" y="5154997"/>
            <a:ext cx="911585" cy="987090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5266755" y="3635248"/>
            <a:ext cx="1678432" cy="1633341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3" y="4124198"/>
            <a:ext cx="911585" cy="98709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5647363" y="165100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NBLAST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88300" y="2406567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88300" y="3041301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88300" y="3663693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12588" y="2024818"/>
            <a:ext cx="1540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Production Deploy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96" y="2909352"/>
            <a:ext cx="1263559" cy="658856"/>
          </a:xfrm>
          <a:prstGeom prst="rect">
            <a:avLst/>
          </a:prstGeom>
        </p:spPr>
      </p:pic>
      <p:sp>
        <p:nvSpPr>
          <p:cNvPr id="42" name="Can 41"/>
          <p:cNvSpPr/>
          <p:nvPr/>
        </p:nvSpPr>
        <p:spPr>
          <a:xfrm>
            <a:off x="9770808" y="4087489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9722333" y="887476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12" y="1264830"/>
            <a:ext cx="1133743" cy="571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869" y="4482482"/>
            <a:ext cx="412227" cy="66055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6805930" y="2653784"/>
            <a:ext cx="824914" cy="940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92342" y="3311091"/>
            <a:ext cx="638502" cy="418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057578" y="3898669"/>
            <a:ext cx="573266" cy="101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 flipV="1">
            <a:off x="9141772" y="2068576"/>
            <a:ext cx="617760" cy="58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3"/>
          </p:cNvCxnSpPr>
          <p:nvPr/>
        </p:nvCxnSpPr>
        <p:spPr>
          <a:xfrm flipV="1">
            <a:off x="9141772" y="3276176"/>
            <a:ext cx="524359" cy="1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3"/>
          </p:cNvCxnSpPr>
          <p:nvPr/>
        </p:nvCxnSpPr>
        <p:spPr>
          <a:xfrm>
            <a:off x="9141772" y="3910910"/>
            <a:ext cx="440068" cy="3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" idx="3"/>
          </p:cNvCxnSpPr>
          <p:nvPr/>
        </p:nvCxnSpPr>
        <p:spPr>
          <a:xfrm>
            <a:off x="691632" y="2901001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190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14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43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2156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7269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5065472" y="5643239"/>
            <a:ext cx="616641" cy="964277"/>
            <a:chOff x="4734909" y="5359400"/>
            <a:chExt cx="720371" cy="1092200"/>
          </a:xfrm>
        </p:grpSpPr>
        <p:sp>
          <p:nvSpPr>
            <p:cNvPr id="83" name="Oval 82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stCxn id="26" idx="3"/>
          </p:cNvCxnSpPr>
          <p:nvPr/>
        </p:nvCxnSpPr>
        <p:spPr>
          <a:xfrm flipV="1">
            <a:off x="4146032" y="4987110"/>
            <a:ext cx="1015165" cy="1243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5848019" y="5643239"/>
            <a:ext cx="616641" cy="964277"/>
            <a:chOff x="4734909" y="5359400"/>
            <a:chExt cx="720371" cy="1092200"/>
          </a:xfrm>
        </p:grpSpPr>
        <p:sp>
          <p:nvSpPr>
            <p:cNvPr id="87" name="Oval 86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6640842" y="5656435"/>
            <a:ext cx="616641" cy="964277"/>
            <a:chOff x="4734909" y="5359400"/>
            <a:chExt cx="720371" cy="1092200"/>
          </a:xfrm>
        </p:grpSpPr>
        <p:sp>
          <p:nvSpPr>
            <p:cNvPr id="90" name="Oval 89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95" name="Straight Arrow Connector 94"/>
          <p:cNvCxnSpPr>
            <a:stCxn id="83" idx="0"/>
          </p:cNvCxnSpPr>
          <p:nvPr/>
        </p:nvCxnSpPr>
        <p:spPr>
          <a:xfrm flipV="1">
            <a:off x="5373793" y="5309869"/>
            <a:ext cx="118112" cy="3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</p:cNvCxnSpPr>
          <p:nvPr/>
        </p:nvCxnSpPr>
        <p:spPr>
          <a:xfrm flipH="1" flipV="1">
            <a:off x="6119687" y="5365429"/>
            <a:ext cx="36653" cy="277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0" idx="0"/>
          </p:cNvCxnSpPr>
          <p:nvPr/>
        </p:nvCxnSpPr>
        <p:spPr>
          <a:xfrm flipH="1" flipV="1">
            <a:off x="6736328" y="5309869"/>
            <a:ext cx="212835" cy="34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998460" y="801138"/>
            <a:ext cx="420815" cy="798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131" y="203395"/>
            <a:ext cx="1889206" cy="477180"/>
          </a:xfrm>
          <a:prstGeom prst="rect">
            <a:avLst/>
          </a:prstGeom>
        </p:spPr>
      </p:pic>
      <p:cxnSp>
        <p:nvCxnSpPr>
          <p:cNvPr id="119" name="Elbow Connector 118"/>
          <p:cNvCxnSpPr>
            <a:stCxn id="117" idx="3"/>
            <a:endCxn id="43" idx="4"/>
          </p:cNvCxnSpPr>
          <p:nvPr/>
        </p:nvCxnSpPr>
        <p:spPr>
          <a:xfrm flipH="1">
            <a:off x="11303817" y="441985"/>
            <a:ext cx="251520" cy="1036041"/>
          </a:xfrm>
          <a:prstGeom prst="bentConnector3">
            <a:avLst>
              <a:gd name="adj1" fmla="val -908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17" idx="3"/>
            <a:endCxn id="41" idx="4"/>
          </p:cNvCxnSpPr>
          <p:nvPr/>
        </p:nvCxnSpPr>
        <p:spPr>
          <a:xfrm flipH="1">
            <a:off x="11352292" y="441985"/>
            <a:ext cx="203045" cy="2644115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7" idx="3"/>
            <a:endCxn id="42" idx="4"/>
          </p:cNvCxnSpPr>
          <p:nvPr/>
        </p:nvCxnSpPr>
        <p:spPr>
          <a:xfrm flipH="1">
            <a:off x="11352292" y="441985"/>
            <a:ext cx="203045" cy="4236054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31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840" y="155164"/>
            <a:ext cx="626942" cy="59379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42" y="2354407"/>
            <a:ext cx="798174" cy="416191"/>
          </a:xfrm>
          <a:prstGeom prst="rect">
            <a:avLst/>
          </a:prstGeom>
        </p:spPr>
      </p:pic>
      <p:cxnSp>
        <p:nvCxnSpPr>
          <p:cNvPr id="170" name="Straight Arrow Connector 169"/>
          <p:cNvCxnSpPr/>
          <p:nvPr/>
        </p:nvCxnSpPr>
        <p:spPr>
          <a:xfrm flipV="1">
            <a:off x="6916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8790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21775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41" idx="0"/>
            <a:endCxn id="6" idx="1"/>
          </p:cNvCxnSpPr>
          <p:nvPr/>
        </p:nvCxnSpPr>
        <p:spPr>
          <a:xfrm rot="16200000" flipH="1">
            <a:off x="1603870" y="-400113"/>
            <a:ext cx="1185424" cy="29845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73" idx="0"/>
            <a:endCxn id="6" idx="1"/>
          </p:cNvCxnSpPr>
          <p:nvPr/>
        </p:nvCxnSpPr>
        <p:spPr>
          <a:xfrm rot="16200000" flipH="1">
            <a:off x="2346820" y="342837"/>
            <a:ext cx="1185424" cy="14986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cxnSpLocks/>
            <a:stCxn id="117" idx="1"/>
          </p:cNvCxnSpPr>
          <p:nvPr/>
        </p:nvCxnSpPr>
        <p:spPr>
          <a:xfrm flipH="1">
            <a:off x="6736328" y="441985"/>
            <a:ext cx="2929803" cy="57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Elbow Connector 186"/>
          <p:cNvCxnSpPr>
            <a:stCxn id="83" idx="2"/>
            <a:endCxn id="6" idx="4"/>
          </p:cNvCxnSpPr>
          <p:nvPr/>
        </p:nvCxnSpPr>
        <p:spPr>
          <a:xfrm rot="10800000">
            <a:off x="4146032" y="2292926"/>
            <a:ext cx="919440" cy="38324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607" y="1202104"/>
            <a:ext cx="1022778" cy="1022778"/>
          </a:xfrm>
          <a:prstGeom prst="rect">
            <a:avLst/>
          </a:prstGeom>
        </p:spPr>
      </p:pic>
      <p:cxnSp>
        <p:nvCxnSpPr>
          <p:cNvPr id="191" name="Straight Arrow Connector 190"/>
          <p:cNvCxnSpPr>
            <a:stCxn id="112" idx="2"/>
            <a:endCxn id="190" idx="0"/>
          </p:cNvCxnSpPr>
          <p:nvPr/>
        </p:nvCxnSpPr>
        <p:spPr>
          <a:xfrm>
            <a:off x="4705311" y="748958"/>
            <a:ext cx="123685" cy="45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4196004" y="1883083"/>
            <a:ext cx="190666" cy="74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385108" y="4462727"/>
            <a:ext cx="1867293" cy="65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Materialisation</a:t>
            </a:r>
            <a:r>
              <a:rPr lang="en-US" sz="1200" dirty="0"/>
              <a:t>, Most specific classification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6992342" y="4732517"/>
            <a:ext cx="30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6992342" y="4905100"/>
            <a:ext cx="351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002303" y="934646"/>
            <a:ext cx="538647" cy="411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TSV</a:t>
            </a:r>
          </a:p>
        </p:txBody>
      </p:sp>
    </p:spTree>
    <p:extLst>
      <p:ext uri="{BB962C8B-B14F-4D97-AF65-F5344CB8AC3E}">
        <p14:creationId xmlns:p14="http://schemas.microsoft.com/office/powerpoint/2010/main" val="117578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n 40"/>
          <p:cNvSpPr/>
          <p:nvPr/>
        </p:nvSpPr>
        <p:spPr>
          <a:xfrm>
            <a:off x="9770808" y="2495550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2588" y="1950846"/>
            <a:ext cx="1516634" cy="2277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4432" y="5856337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4432" y="3615249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344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" name="Can 4"/>
          <p:cNvSpPr/>
          <p:nvPr/>
        </p:nvSpPr>
        <p:spPr>
          <a:xfrm>
            <a:off x="17330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Flybase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31632" y="1684849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4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90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76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0223" y="380523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dipper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2" y="5154997"/>
            <a:ext cx="911585" cy="987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47" y="5156290"/>
            <a:ext cx="911585" cy="987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7" y="5154997"/>
            <a:ext cx="911585" cy="987090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5266755" y="3635248"/>
            <a:ext cx="1678432" cy="1633341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3" y="4124198"/>
            <a:ext cx="911585" cy="98709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788300" y="2406567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88300" y="3041301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88300" y="3663693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12588" y="2024818"/>
            <a:ext cx="819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REST API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96" y="2909352"/>
            <a:ext cx="1263559" cy="658856"/>
          </a:xfrm>
          <a:prstGeom prst="rect">
            <a:avLst/>
          </a:prstGeom>
        </p:spPr>
      </p:pic>
      <p:sp>
        <p:nvSpPr>
          <p:cNvPr id="42" name="Can 41"/>
          <p:cNvSpPr/>
          <p:nvPr/>
        </p:nvSpPr>
        <p:spPr>
          <a:xfrm>
            <a:off x="9770808" y="4087489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9722333" y="887476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12" y="1264830"/>
            <a:ext cx="1133743" cy="571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869" y="4482482"/>
            <a:ext cx="412227" cy="66055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6805930" y="2653784"/>
            <a:ext cx="824914" cy="940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92342" y="3311091"/>
            <a:ext cx="638502" cy="418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057578" y="3898669"/>
            <a:ext cx="573266" cy="101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 flipV="1">
            <a:off x="9141772" y="2068576"/>
            <a:ext cx="617760" cy="58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3"/>
          </p:cNvCxnSpPr>
          <p:nvPr/>
        </p:nvCxnSpPr>
        <p:spPr>
          <a:xfrm flipV="1">
            <a:off x="9141772" y="3276176"/>
            <a:ext cx="524359" cy="1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3"/>
          </p:cNvCxnSpPr>
          <p:nvPr/>
        </p:nvCxnSpPr>
        <p:spPr>
          <a:xfrm>
            <a:off x="9141772" y="3910910"/>
            <a:ext cx="440068" cy="3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" idx="3"/>
          </p:cNvCxnSpPr>
          <p:nvPr/>
        </p:nvCxnSpPr>
        <p:spPr>
          <a:xfrm>
            <a:off x="691632" y="2901001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190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14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43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2156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7269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5065472" y="5643239"/>
            <a:ext cx="616641" cy="964277"/>
            <a:chOff x="4734909" y="5359400"/>
            <a:chExt cx="720371" cy="1092200"/>
          </a:xfrm>
        </p:grpSpPr>
        <p:sp>
          <p:nvSpPr>
            <p:cNvPr id="83" name="Oval 82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stCxn id="26" idx="3"/>
          </p:cNvCxnSpPr>
          <p:nvPr/>
        </p:nvCxnSpPr>
        <p:spPr>
          <a:xfrm flipV="1">
            <a:off x="4146032" y="4987110"/>
            <a:ext cx="1015165" cy="1243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5848019" y="5643239"/>
            <a:ext cx="616641" cy="964277"/>
            <a:chOff x="4734909" y="5359400"/>
            <a:chExt cx="720371" cy="1092200"/>
          </a:xfrm>
        </p:grpSpPr>
        <p:sp>
          <p:nvSpPr>
            <p:cNvPr id="87" name="Oval 86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6640842" y="5656435"/>
            <a:ext cx="616641" cy="964277"/>
            <a:chOff x="4734909" y="5359400"/>
            <a:chExt cx="720371" cy="1092200"/>
          </a:xfrm>
        </p:grpSpPr>
        <p:sp>
          <p:nvSpPr>
            <p:cNvPr id="90" name="Oval 89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95" name="Straight Arrow Connector 94"/>
          <p:cNvCxnSpPr>
            <a:stCxn id="83" idx="0"/>
          </p:cNvCxnSpPr>
          <p:nvPr/>
        </p:nvCxnSpPr>
        <p:spPr>
          <a:xfrm flipV="1">
            <a:off x="5373793" y="5309869"/>
            <a:ext cx="118112" cy="3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</p:cNvCxnSpPr>
          <p:nvPr/>
        </p:nvCxnSpPr>
        <p:spPr>
          <a:xfrm flipH="1" flipV="1">
            <a:off x="6119687" y="5365429"/>
            <a:ext cx="36653" cy="277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0" idx="0"/>
          </p:cNvCxnSpPr>
          <p:nvPr/>
        </p:nvCxnSpPr>
        <p:spPr>
          <a:xfrm flipH="1" flipV="1">
            <a:off x="6736328" y="5309869"/>
            <a:ext cx="212835" cy="34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131" y="203395"/>
            <a:ext cx="1889206" cy="477180"/>
          </a:xfrm>
          <a:prstGeom prst="rect">
            <a:avLst/>
          </a:prstGeom>
        </p:spPr>
      </p:pic>
      <p:cxnSp>
        <p:nvCxnSpPr>
          <p:cNvPr id="119" name="Elbow Connector 118"/>
          <p:cNvCxnSpPr>
            <a:stCxn id="117" idx="3"/>
            <a:endCxn id="43" idx="4"/>
          </p:cNvCxnSpPr>
          <p:nvPr/>
        </p:nvCxnSpPr>
        <p:spPr>
          <a:xfrm flipH="1">
            <a:off x="11303817" y="441985"/>
            <a:ext cx="251520" cy="1036041"/>
          </a:xfrm>
          <a:prstGeom prst="bentConnector3">
            <a:avLst>
              <a:gd name="adj1" fmla="val -908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17" idx="3"/>
            <a:endCxn id="41" idx="4"/>
          </p:cNvCxnSpPr>
          <p:nvPr/>
        </p:nvCxnSpPr>
        <p:spPr>
          <a:xfrm flipH="1">
            <a:off x="11352292" y="441985"/>
            <a:ext cx="203045" cy="2644115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7" idx="3"/>
            <a:endCxn id="42" idx="4"/>
          </p:cNvCxnSpPr>
          <p:nvPr/>
        </p:nvCxnSpPr>
        <p:spPr>
          <a:xfrm flipH="1">
            <a:off x="11352292" y="441985"/>
            <a:ext cx="203045" cy="4236054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31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071" y="229939"/>
            <a:ext cx="626942" cy="59379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42" y="2354407"/>
            <a:ext cx="798174" cy="416191"/>
          </a:xfrm>
          <a:prstGeom prst="rect">
            <a:avLst/>
          </a:prstGeom>
        </p:spPr>
      </p:pic>
      <p:cxnSp>
        <p:nvCxnSpPr>
          <p:cNvPr id="170" name="Straight Arrow Connector 169"/>
          <p:cNvCxnSpPr/>
          <p:nvPr/>
        </p:nvCxnSpPr>
        <p:spPr>
          <a:xfrm flipV="1">
            <a:off x="6916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8790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21775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41" idx="0"/>
            <a:endCxn id="6" idx="1"/>
          </p:cNvCxnSpPr>
          <p:nvPr/>
        </p:nvCxnSpPr>
        <p:spPr>
          <a:xfrm rot="16200000" flipH="1">
            <a:off x="1603870" y="-400113"/>
            <a:ext cx="1185424" cy="29845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73" idx="0"/>
            <a:endCxn id="6" idx="1"/>
          </p:cNvCxnSpPr>
          <p:nvPr/>
        </p:nvCxnSpPr>
        <p:spPr>
          <a:xfrm rot="16200000" flipH="1">
            <a:off x="2346820" y="342837"/>
            <a:ext cx="1185424" cy="14986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Elbow Connector 186"/>
          <p:cNvCxnSpPr>
            <a:stCxn id="83" idx="2"/>
            <a:endCxn id="6" idx="4"/>
          </p:cNvCxnSpPr>
          <p:nvPr/>
        </p:nvCxnSpPr>
        <p:spPr>
          <a:xfrm rot="10800000">
            <a:off x="4146032" y="2292926"/>
            <a:ext cx="919440" cy="38324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cxnSpLocks/>
          </p:cNvCxnSpPr>
          <p:nvPr/>
        </p:nvCxnSpPr>
        <p:spPr>
          <a:xfrm>
            <a:off x="5848019" y="881381"/>
            <a:ext cx="128769" cy="38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385108" y="4462727"/>
            <a:ext cx="2032522" cy="65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Triplestore</a:t>
            </a:r>
            <a:r>
              <a:rPr lang="en-US" sz="1200" dirty="0"/>
              <a:t> Post-processing,</a:t>
            </a:r>
          </a:p>
          <a:p>
            <a:pPr algn="ctr"/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Materialisation</a:t>
            </a:r>
            <a:r>
              <a:rPr lang="en-US" sz="1200" dirty="0"/>
              <a:t>, Most specific classification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6992342" y="4732517"/>
            <a:ext cx="30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6992342" y="4905100"/>
            <a:ext cx="351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9C3418-D394-A244-99CB-557D27B68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659" y="1457223"/>
            <a:ext cx="801138" cy="801138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4C95941-7D87-794A-A8E6-CE80099D43AD}"/>
              </a:ext>
            </a:extLst>
          </p:cNvPr>
          <p:cNvCxnSpPr>
            <a:cxnSpLocks/>
          </p:cNvCxnSpPr>
          <p:nvPr/>
        </p:nvCxnSpPr>
        <p:spPr>
          <a:xfrm flipH="1">
            <a:off x="4243640" y="1911563"/>
            <a:ext cx="2671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D963C8A-749F-B243-B986-7CA3798889ED}"/>
              </a:ext>
            </a:extLst>
          </p:cNvPr>
          <p:cNvSpPr/>
          <p:nvPr/>
        </p:nvSpPr>
        <p:spPr>
          <a:xfrm>
            <a:off x="4570571" y="1638380"/>
            <a:ext cx="80322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Ingest, 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59F346-447A-B84F-85AB-2034A8D7D881}"/>
              </a:ext>
            </a:extLst>
          </p:cNvPr>
          <p:cNvCxnSpPr>
            <a:cxnSpLocks/>
          </p:cNvCxnSpPr>
          <p:nvPr/>
        </p:nvCxnSpPr>
        <p:spPr>
          <a:xfrm flipH="1">
            <a:off x="5407431" y="1911563"/>
            <a:ext cx="2131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2DCC26-E347-E24F-AABA-B87E81046326}"/>
              </a:ext>
            </a:extLst>
          </p:cNvPr>
          <p:cNvCxnSpPr>
            <a:cxnSpLocks/>
          </p:cNvCxnSpPr>
          <p:nvPr/>
        </p:nvCxnSpPr>
        <p:spPr>
          <a:xfrm flipH="1">
            <a:off x="4009570" y="636144"/>
            <a:ext cx="1449714" cy="983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94D810-7471-C14D-B35A-86515B52F98E}"/>
              </a:ext>
            </a:extLst>
          </p:cNvPr>
          <p:cNvSpPr txBox="1"/>
          <p:nvPr/>
        </p:nvSpPr>
        <p:spPr>
          <a:xfrm>
            <a:off x="6153222" y="316523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VFB Curator</a:t>
            </a:r>
          </a:p>
        </p:txBody>
      </p:sp>
    </p:spTree>
    <p:extLst>
      <p:ext uri="{BB962C8B-B14F-4D97-AF65-F5344CB8AC3E}">
        <p14:creationId xmlns:p14="http://schemas.microsoft.com/office/powerpoint/2010/main" val="257805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DATARAW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Collect all relevant sources in DATARAW</a:t>
            </a:r>
          </a:p>
          <a:p>
            <a:pPr lvl="1"/>
            <a:r>
              <a:rPr lang="en-US" dirty="0"/>
              <a:t>Run dipper</a:t>
            </a:r>
          </a:p>
          <a:p>
            <a:pPr lvl="2"/>
            <a:r>
              <a:rPr lang="en-US" dirty="0"/>
              <a:t>Copy files to DATARAW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VFB.owl</a:t>
            </a:r>
            <a:r>
              <a:rPr lang="en-US" dirty="0"/>
              <a:t> and others to DATARAW</a:t>
            </a:r>
          </a:p>
          <a:p>
            <a:r>
              <a:rPr lang="en-US" dirty="0"/>
              <a:t>Preprocess data in DATARAW</a:t>
            </a:r>
          </a:p>
          <a:p>
            <a:pPr lvl="1"/>
            <a:r>
              <a:rPr lang="en-US" dirty="0"/>
              <a:t>Convert all files to RDF/XML and </a:t>
            </a:r>
            <a:r>
              <a:rPr lang="en-US" dirty="0" err="1"/>
              <a:t>gzip</a:t>
            </a:r>
            <a:endParaRPr lang="en-US" dirty="0"/>
          </a:p>
          <a:p>
            <a:pPr lvl="1"/>
            <a:r>
              <a:rPr lang="en-US"/>
              <a:t>Verify form</a:t>
            </a:r>
            <a:endParaRPr lang="en-US" dirty="0"/>
          </a:p>
          <a:p>
            <a:pPr lvl="1"/>
            <a:r>
              <a:rPr lang="en-US" dirty="0"/>
              <a:t>COPY to DATA</a:t>
            </a:r>
          </a:p>
          <a:p>
            <a:r>
              <a:rPr lang="en-US" dirty="0"/>
              <a:t>Set up Triple store</a:t>
            </a:r>
          </a:p>
          <a:p>
            <a:pPr lvl="1"/>
            <a:r>
              <a:rPr lang="en-US" dirty="0"/>
              <a:t>Create fresh local triple store</a:t>
            </a:r>
          </a:p>
          <a:p>
            <a:pPr lvl="1"/>
            <a:r>
              <a:rPr lang="en-US" dirty="0"/>
              <a:t>Load all files in DATA and feed into </a:t>
            </a:r>
            <a:r>
              <a:rPr lang="en-US" dirty="0" err="1"/>
              <a:t>triplestore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4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unded Rectangle 160"/>
          <p:cNvSpPr/>
          <p:nvPr/>
        </p:nvSpPr>
        <p:spPr>
          <a:xfrm>
            <a:off x="9956799" y="419100"/>
            <a:ext cx="1943101" cy="2725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300371" y="30099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AnatomicalEntity</a:t>
            </a:r>
            <a:endParaRPr lang="en-US" dirty="0"/>
          </a:p>
        </p:txBody>
      </p:sp>
      <p:sp>
        <p:nvSpPr>
          <p:cNvPr id="6" name="Diamond 5"/>
          <p:cNvSpPr/>
          <p:nvPr/>
        </p:nvSpPr>
        <p:spPr>
          <a:xfrm>
            <a:off x="6501638" y="1837304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Cluster</a:t>
            </a:r>
          </a:p>
        </p:txBody>
      </p:sp>
      <p:sp>
        <p:nvSpPr>
          <p:cNvPr id="7" name="Diamond 6"/>
          <p:cNvSpPr/>
          <p:nvPr/>
        </p:nvSpPr>
        <p:spPr>
          <a:xfrm>
            <a:off x="10185400" y="535709"/>
            <a:ext cx="1511300" cy="58189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Individual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207644" y="1800643"/>
            <a:ext cx="2182377" cy="3710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BiologicalEntity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H="1" flipV="1">
            <a:off x="2705697" y="2273295"/>
            <a:ext cx="610674" cy="73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4332371" y="2666990"/>
            <a:ext cx="2652408" cy="8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2874" y="2663570"/>
            <a:ext cx="92365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member_of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232132" y="1221601"/>
            <a:ext cx="146456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Object Property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10232131" y="2032000"/>
            <a:ext cx="1464569" cy="317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20" name="Diamond 19"/>
          <p:cNvSpPr/>
          <p:nvPr/>
        </p:nvSpPr>
        <p:spPr>
          <a:xfrm>
            <a:off x="2300371" y="52578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2"/>
          </p:cNvCxnSpPr>
          <p:nvPr/>
        </p:nvCxnSpPr>
        <p:spPr>
          <a:xfrm>
            <a:off x="3316371" y="3924300"/>
            <a:ext cx="0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241263" y="3906447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38" name="Diamond 37"/>
          <p:cNvSpPr/>
          <p:nvPr/>
        </p:nvSpPr>
        <p:spPr>
          <a:xfrm>
            <a:off x="6123236" y="4419595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>
          <a:xfrm flipH="1" flipV="1">
            <a:off x="3895883" y="3719899"/>
            <a:ext cx="2227353" cy="115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/>
          <p:cNvSpPr/>
          <p:nvPr/>
        </p:nvSpPr>
        <p:spPr>
          <a:xfrm>
            <a:off x="9867900" y="43180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42" name="Straight Arrow Connector 41"/>
          <p:cNvCxnSpPr>
            <a:stCxn id="38" idx="3"/>
          </p:cNvCxnSpPr>
          <p:nvPr/>
        </p:nvCxnSpPr>
        <p:spPr>
          <a:xfrm flipV="1">
            <a:off x="8155236" y="4874220"/>
            <a:ext cx="1712664" cy="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278248" y="6111273"/>
            <a:ext cx="2031890" cy="35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ImagingMethod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7765966" y="5194300"/>
            <a:ext cx="1528227" cy="91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400761" y="4558095"/>
            <a:ext cx="1205395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in_register_with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5" idx="1"/>
          </p:cNvCxnSpPr>
          <p:nvPr/>
        </p:nvCxnSpPr>
        <p:spPr>
          <a:xfrm flipH="1">
            <a:off x="1654287" y="3467100"/>
            <a:ext cx="646084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232132" y="1620450"/>
            <a:ext cx="146456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Annotation Property</a:t>
            </a:r>
            <a:endParaRPr lang="en-US" sz="1200" dirty="0"/>
          </a:p>
        </p:txBody>
      </p:sp>
      <p:sp>
        <p:nvSpPr>
          <p:cNvPr id="69" name="Diamond 68"/>
          <p:cNvSpPr/>
          <p:nvPr/>
        </p:nvSpPr>
        <p:spPr>
          <a:xfrm>
            <a:off x="502975" y="229136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FB:pub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518975" y="3629448"/>
            <a:ext cx="82747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hasDbXref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4416308" y="4038599"/>
            <a:ext cx="6351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depicts</a:t>
            </a:r>
          </a:p>
        </p:txBody>
      </p:sp>
      <p:cxnSp>
        <p:nvCxnSpPr>
          <p:cNvPr id="90" name="Elbow Connector 89"/>
          <p:cNvCxnSpPr>
            <a:stCxn id="20" idx="1"/>
            <a:endCxn id="69" idx="1"/>
          </p:cNvCxnSpPr>
          <p:nvPr/>
        </p:nvCxnSpPr>
        <p:spPr>
          <a:xfrm rot="10800000">
            <a:off x="502975" y="686336"/>
            <a:ext cx="1797396" cy="5028664"/>
          </a:xfrm>
          <a:prstGeom prst="bentConnector3">
            <a:avLst>
              <a:gd name="adj1" fmla="val 1197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83697" y="5585427"/>
            <a:ext cx="1089465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has_reference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7248690" y="3461947"/>
            <a:ext cx="2031890" cy="35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95" name="Straight Arrow Connector 94"/>
          <p:cNvCxnSpPr>
            <a:stCxn id="38" idx="0"/>
          </p:cNvCxnSpPr>
          <p:nvPr/>
        </p:nvCxnSpPr>
        <p:spPr>
          <a:xfrm flipV="1">
            <a:off x="7139236" y="3893745"/>
            <a:ext cx="1105679" cy="52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232132" y="2534850"/>
            <a:ext cx="1464568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OWL relation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577937" y="2594693"/>
            <a:ext cx="79488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114195" y="4028296"/>
            <a:ext cx="72989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7585845" y="5539773"/>
            <a:ext cx="17482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Is_specified_output_of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838560" y="4371197"/>
            <a:ext cx="8926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has_source</a:t>
            </a:r>
            <a:endParaRPr lang="en-US" sz="1200" dirty="0"/>
          </a:p>
        </p:txBody>
      </p:sp>
      <p:cxnSp>
        <p:nvCxnSpPr>
          <p:cNvPr id="114" name="Curved Connector 113"/>
          <p:cNvCxnSpPr>
            <a:stCxn id="41" idx="0"/>
            <a:endCxn id="41" idx="3"/>
          </p:cNvCxnSpPr>
          <p:nvPr/>
        </p:nvCxnSpPr>
        <p:spPr>
          <a:xfrm rot="16200000" flipH="1">
            <a:off x="11163300" y="4038600"/>
            <a:ext cx="457200" cy="1016000"/>
          </a:xfrm>
          <a:prstGeom prst="curvedConnector4">
            <a:avLst>
              <a:gd name="adj1" fmla="val -75000"/>
              <a:gd name="adj2" fmla="val 11125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0883900" y="3818746"/>
            <a:ext cx="1205395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in_register_with</a:t>
            </a:r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381836" y="1797407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</p:txBody>
      </p:sp>
      <p:cxnSp>
        <p:nvCxnSpPr>
          <p:cNvPr id="120" name="Straight Arrow Connector 119"/>
          <p:cNvCxnSpPr>
            <a:stCxn id="5" idx="1"/>
            <a:endCxn id="119" idx="2"/>
          </p:cNvCxnSpPr>
          <p:nvPr/>
        </p:nvCxnSpPr>
        <p:spPr>
          <a:xfrm flipH="1" flipV="1">
            <a:off x="1086686" y="2190750"/>
            <a:ext cx="1213685" cy="127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09122" y="2647950"/>
            <a:ext cx="1169760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has_neo_type</a:t>
            </a:r>
            <a:endParaRPr lang="en-US" sz="1200" dirty="0"/>
          </a:p>
        </p:txBody>
      </p:sp>
      <p:sp>
        <p:nvSpPr>
          <p:cNvPr id="129" name="Diamond 128"/>
          <p:cNvSpPr/>
          <p:nvPr/>
        </p:nvSpPr>
        <p:spPr>
          <a:xfrm>
            <a:off x="5471384" y="5829290"/>
            <a:ext cx="1989110" cy="9285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License</a:t>
            </a:r>
          </a:p>
        </p:txBody>
      </p:sp>
      <p:cxnSp>
        <p:nvCxnSpPr>
          <p:cNvPr id="133" name="Straight Arrow Connector 132"/>
          <p:cNvCxnSpPr>
            <a:stCxn id="20" idx="3"/>
          </p:cNvCxnSpPr>
          <p:nvPr/>
        </p:nvCxnSpPr>
        <p:spPr>
          <a:xfrm>
            <a:off x="4332371" y="5715000"/>
            <a:ext cx="1425879" cy="32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7733" y="5741119"/>
            <a:ext cx="92365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has_license</a:t>
            </a:r>
            <a:endParaRPr lang="en-US" sz="1200" dirty="0"/>
          </a:p>
        </p:txBody>
      </p:sp>
      <p:cxnSp>
        <p:nvCxnSpPr>
          <p:cNvPr id="140" name="Straight Arrow Connector 139"/>
          <p:cNvCxnSpPr>
            <a:stCxn id="5" idx="0"/>
          </p:cNvCxnSpPr>
          <p:nvPr/>
        </p:nvCxnSpPr>
        <p:spPr>
          <a:xfrm flipV="1">
            <a:off x="3316371" y="2226269"/>
            <a:ext cx="752089" cy="78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466201" y="2594693"/>
            <a:ext cx="54468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any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684020" y="1793672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cxnSp>
        <p:nvCxnSpPr>
          <p:cNvPr id="150" name="Straight Arrow Connector 149"/>
          <p:cNvCxnSpPr>
            <a:stCxn id="5" idx="3"/>
            <a:endCxn id="148" idx="2"/>
          </p:cNvCxnSpPr>
          <p:nvPr/>
        </p:nvCxnSpPr>
        <p:spPr>
          <a:xfrm flipV="1">
            <a:off x="4332371" y="2187015"/>
            <a:ext cx="1056499" cy="128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0781" y="2585593"/>
            <a:ext cx="708800" cy="2819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3011034" y="135704"/>
            <a:ext cx="6621656" cy="1325563"/>
          </a:xfrm>
        </p:spPr>
        <p:txBody>
          <a:bodyPr/>
          <a:lstStyle/>
          <a:p>
            <a:r>
              <a:rPr lang="en-US" dirty="0"/>
              <a:t>KB Schema</a:t>
            </a:r>
          </a:p>
        </p:txBody>
      </p:sp>
      <p:cxnSp>
        <p:nvCxnSpPr>
          <p:cNvPr id="163" name="Straight Arrow Connector 162"/>
          <p:cNvCxnSpPr>
            <a:stCxn id="6" idx="2"/>
          </p:cNvCxnSpPr>
          <p:nvPr/>
        </p:nvCxnSpPr>
        <p:spPr>
          <a:xfrm flipH="1">
            <a:off x="4347581" y="2751704"/>
            <a:ext cx="3170057" cy="93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5329536" y="3234456"/>
            <a:ext cx="102624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has_member</a:t>
            </a:r>
            <a:endParaRPr lang="en-US" sz="1200" dirty="0"/>
          </a:p>
        </p:txBody>
      </p:sp>
      <p:sp>
        <p:nvSpPr>
          <p:cNvPr id="170" name="Rectangle 169"/>
          <p:cNvSpPr/>
          <p:nvPr/>
        </p:nvSpPr>
        <p:spPr>
          <a:xfrm>
            <a:off x="7050287" y="790090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cxnSp>
        <p:nvCxnSpPr>
          <p:cNvPr id="171" name="Straight Arrow Connector 170"/>
          <p:cNvCxnSpPr>
            <a:stCxn id="6" idx="0"/>
            <a:endCxn id="170" idx="2"/>
          </p:cNvCxnSpPr>
          <p:nvPr/>
        </p:nvCxnSpPr>
        <p:spPr>
          <a:xfrm flipV="1">
            <a:off x="7517638" y="1183433"/>
            <a:ext cx="237499" cy="65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281987" y="1393143"/>
            <a:ext cx="708800" cy="2819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152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Neo2OWL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61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Individual I</a:t>
            </a:r>
          </a:p>
          <a:p>
            <a:pPr lvl="1"/>
            <a:r>
              <a:rPr lang="en-US" b="1" dirty="0"/>
              <a:t>For all attributes a in I 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annotationPropertyWithSafeLabelExists</a:t>
            </a:r>
            <a:r>
              <a:rPr lang="en-US" dirty="0"/>
              <a:t>(a)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I.iri,iri</a:t>
            </a:r>
            <a:r>
              <a:rPr lang="en-US" dirty="0"/>
              <a:t>(a),</a:t>
            </a:r>
            <a:r>
              <a:rPr lang="en-US" dirty="0" err="1"/>
              <a:t>I.x</a:t>
            </a:r>
            <a:r>
              <a:rPr lang="en-US" dirty="0"/>
              <a:t>)}</a:t>
            </a:r>
          </a:p>
          <a:p>
            <a:pPr lvl="2"/>
            <a:r>
              <a:rPr lang="en-US" dirty="0"/>
              <a:t>Else ignore (i.e. assume it is taken care of by other means or is irrelevant?)</a:t>
            </a:r>
          </a:p>
          <a:p>
            <a:pPr lvl="1"/>
            <a:r>
              <a:rPr lang="en-US" b="1" dirty="0"/>
              <a:t>For all labels t in I</a:t>
            </a:r>
          </a:p>
          <a:p>
            <a:pPr lvl="2"/>
            <a:r>
              <a:rPr lang="en-US" dirty="0"/>
              <a:t>If (</a:t>
            </a:r>
            <a:r>
              <a:rPr lang="en-US" dirty="0" err="1"/>
              <a:t>classWithSafeLabelExists</a:t>
            </a:r>
            <a:r>
              <a:rPr lang="en-US" dirty="0"/>
              <a:t>(t)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owlClassAssertion</a:t>
            </a:r>
            <a:r>
              <a:rPr lang="en-US" dirty="0"/>
              <a:t>(</a:t>
            </a:r>
            <a:r>
              <a:rPr lang="en-US" dirty="0" err="1"/>
              <a:t>I,iri</a:t>
            </a:r>
            <a:r>
              <a:rPr lang="en-US" dirty="0"/>
              <a:t>(t))</a:t>
            </a:r>
          </a:p>
          <a:p>
            <a:pPr lvl="2"/>
            <a:r>
              <a:rPr lang="en-US" dirty="0"/>
              <a:t>Else </a:t>
            </a:r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I,vfb:neoconvenience,iri</a:t>
            </a:r>
            <a:r>
              <a:rPr lang="en-US" dirty="0"/>
              <a:t>(t))</a:t>
            </a:r>
          </a:p>
          <a:p>
            <a:r>
              <a:rPr lang="en-US" dirty="0"/>
              <a:t>Class C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C.iri,obo:deprecated,C.isObsolete</a:t>
            </a:r>
            <a:r>
              <a:rPr lang="en-US" dirty="0"/>
              <a:t>)</a:t>
            </a:r>
          </a:p>
          <a:p>
            <a:r>
              <a:rPr lang="en-US" dirty="0"/>
              <a:t>Annotation Property A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A.iri</a:t>
            </a:r>
            <a:r>
              <a:rPr lang="en-US" dirty="0"/>
              <a:t>, </a:t>
            </a:r>
            <a:r>
              <a:rPr lang="en-US" dirty="0" err="1"/>
              <a:t>vfb:safeLabel</a:t>
            </a:r>
            <a:r>
              <a:rPr lang="en-US" dirty="0"/>
              <a:t>, </a:t>
            </a:r>
            <a:r>
              <a:rPr lang="en-US" dirty="0" err="1"/>
              <a:t>A.safeLabel</a:t>
            </a:r>
            <a:r>
              <a:rPr lang="en-US" dirty="0"/>
              <a:t>)</a:t>
            </a:r>
          </a:p>
          <a:p>
            <a:r>
              <a:rPr lang="en-US" dirty="0"/>
              <a:t>Object Property P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P.iri</a:t>
            </a:r>
            <a:r>
              <a:rPr lang="en-US" dirty="0"/>
              <a:t>, </a:t>
            </a:r>
            <a:r>
              <a:rPr lang="en-US" dirty="0" err="1"/>
              <a:t>vfb:safeLabel</a:t>
            </a:r>
            <a:r>
              <a:rPr lang="en-US" dirty="0"/>
              <a:t>, </a:t>
            </a:r>
            <a:r>
              <a:rPr lang="en-US" dirty="0" err="1"/>
              <a:t>P.safeLabel</a:t>
            </a:r>
            <a:r>
              <a:rPr lang="en-US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4300" y="1825625"/>
            <a:ext cx="4686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Edge E: (x)-[R]-(y)</a:t>
            </a:r>
          </a:p>
          <a:p>
            <a:pPr lvl="1"/>
            <a:r>
              <a:rPr lang="en-US" dirty="0"/>
              <a:t>If R annotation property: </a:t>
            </a:r>
            <a:r>
              <a:rPr lang="en-US" dirty="0" err="1"/>
              <a:t>OWLAnnotation</a:t>
            </a:r>
            <a:r>
              <a:rPr lang="en-US" dirty="0"/>
              <a:t>(</a:t>
            </a:r>
            <a:r>
              <a:rPr lang="en-US" dirty="0" err="1"/>
              <a:t>x.iri,R,y.iri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x,y</a:t>
            </a:r>
            <a:r>
              <a:rPr lang="en-US" dirty="0"/>
              <a:t> individuals:</a:t>
            </a:r>
          </a:p>
          <a:p>
            <a:pPr lvl="2"/>
            <a:r>
              <a:rPr lang="en-US" dirty="0" err="1"/>
              <a:t>OWLObjectPropertyAssertion</a:t>
            </a:r>
            <a:r>
              <a:rPr lang="en-US" dirty="0"/>
              <a:t>(</a:t>
            </a:r>
            <a:r>
              <a:rPr lang="en-US" dirty="0" err="1"/>
              <a:t>x,R,y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x individual, y class:</a:t>
            </a:r>
          </a:p>
          <a:p>
            <a:pPr lvl="2"/>
            <a:r>
              <a:rPr lang="en-US" dirty="0" err="1"/>
              <a:t>ClassAssertion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some y)</a:t>
            </a:r>
          </a:p>
          <a:p>
            <a:pPr lvl="1"/>
            <a:r>
              <a:rPr lang="en-US" dirty="0"/>
              <a:t>If x class, y class</a:t>
            </a:r>
          </a:p>
          <a:p>
            <a:pPr lvl="2"/>
            <a:r>
              <a:rPr lang="en-US" dirty="0" err="1"/>
              <a:t>SubClassOf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some y)</a:t>
            </a:r>
          </a:p>
          <a:p>
            <a:pPr lvl="1"/>
            <a:r>
              <a:rPr lang="en-US" dirty="0"/>
              <a:t>If x class, y individual</a:t>
            </a:r>
          </a:p>
          <a:p>
            <a:pPr lvl="2"/>
            <a:r>
              <a:rPr lang="en-US" dirty="0" err="1"/>
              <a:t>SubClassOf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value y)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HOW TO DEAL WITH PROVENANCE?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6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OWL2Neo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Individuals I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iri</a:t>
            </a:r>
            <a:r>
              <a:rPr lang="en-US" dirty="0"/>
              <a:t>=</a:t>
            </a:r>
            <a:r>
              <a:rPr lang="en-US" dirty="0" err="1"/>
              <a:t>I.iri</a:t>
            </a:r>
            <a:r>
              <a:rPr lang="en-US" dirty="0"/>
              <a:t>, </a:t>
            </a:r>
            <a:r>
              <a:rPr lang="en-US" dirty="0" err="1"/>
              <a:t>NamedIndividual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(OP))</a:t>
            </a:r>
          </a:p>
          <a:p>
            <a:r>
              <a:rPr lang="en-US" dirty="0"/>
              <a:t>Annotation Properties AP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AP.iri</a:t>
            </a:r>
            <a:r>
              <a:rPr lang="en-US" dirty="0"/>
              <a:t>, :</a:t>
            </a:r>
            <a:r>
              <a:rPr lang="en-US" dirty="0" err="1"/>
              <a:t>AnnotationProperty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Object Property OP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OP.iri</a:t>
            </a:r>
            <a:r>
              <a:rPr lang="en-US" dirty="0"/>
              <a:t>, :</a:t>
            </a:r>
            <a:r>
              <a:rPr lang="en-US" dirty="0" err="1"/>
              <a:t>ObjectProperty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Class C</a:t>
            </a:r>
          </a:p>
          <a:p>
            <a:pPr lvl="1"/>
            <a:r>
              <a:rPr lang="en-US" dirty="0"/>
              <a:t>Node(C.</a:t>
            </a:r>
            <a:r>
              <a:rPr lang="en-US" dirty="0" err="1"/>
              <a:t>iri</a:t>
            </a:r>
            <a:r>
              <a:rPr lang="en-US" dirty="0"/>
              <a:t>,:Class, </a:t>
            </a:r>
            <a:r>
              <a:rPr lang="en-US" dirty="0" err="1"/>
              <a:t>safeForm</a:t>
            </a:r>
            <a:r>
              <a:rPr lang="en-US" dirty="0"/>
              <a:t>(Class),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56400" y="1282700"/>
            <a:ext cx="5279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For annotations &lt;</a:t>
            </a:r>
            <a:r>
              <a:rPr lang="en-US" dirty="0" err="1"/>
              <a:t>I,R,v</a:t>
            </a:r>
            <a:r>
              <a:rPr lang="en-US" dirty="0"/>
              <a:t>&gt; on Individual I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If </a:t>
            </a:r>
            <a:r>
              <a:rPr lang="en-US" dirty="0" err="1"/>
              <a:t>isEntity</a:t>
            </a:r>
            <a:r>
              <a:rPr lang="en-US" dirty="0"/>
              <a:t>(v)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)-[</a:t>
            </a:r>
            <a:r>
              <a:rPr lang="en-US" dirty="0" err="1"/>
              <a:t>safeForm</a:t>
            </a:r>
            <a:r>
              <a:rPr lang="en-US" dirty="0"/>
              <a:t>(R)]-(v)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Else (</a:t>
            </a:r>
            <a:r>
              <a:rPr lang="en-US" dirty="0" err="1"/>
              <a:t>i:safeForm</a:t>
            </a:r>
            <a:r>
              <a:rPr lang="en-US" dirty="0"/>
              <a:t>(R)=v)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For object property assertions &lt;I,R,I2&gt;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)-[</a:t>
            </a:r>
            <a:r>
              <a:rPr lang="en-US" dirty="0" err="1"/>
              <a:t>safeForm</a:t>
            </a:r>
            <a:r>
              <a:rPr lang="en-US" dirty="0"/>
              <a:t>(R)]-(v)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</a:t>
            </a:r>
            <a:r>
              <a:rPr lang="en-US" b="1" dirty="0" err="1"/>
              <a:t>a:R</a:t>
            </a:r>
            <a:r>
              <a:rPr lang="en-US" b="1" dirty="0"/>
              <a:t> some C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</a:t>
            </a:r>
            <a:r>
              <a:rPr lang="en-US" b="1" dirty="0" err="1"/>
              <a:t>a:R</a:t>
            </a:r>
            <a:r>
              <a:rPr lang="en-US" b="1" dirty="0"/>
              <a:t> some {a} / R value 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R some 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R some {a} / R value 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Axiom annotations will be done as edge attributes: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shortForm</a:t>
            </a:r>
            <a:r>
              <a:rPr lang="en-US" b="1" dirty="0">
                <a:solidFill>
                  <a:srgbClr val="FF0000"/>
                </a:solidFill>
              </a:rPr>
              <a:t>(AP):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8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Individual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Class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ObjectProperty</a:t>
            </a:r>
            <a:r>
              <a:rPr lang="en-US" dirty="0"/>
              <a:t>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AnnotationProperty</a:t>
            </a:r>
            <a:r>
              <a:rPr lang="en-US" dirty="0"/>
              <a:t>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entity annotations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other entities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literals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relationships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OPAssertions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-&gt; I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Existential restrictions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-&gt; C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 -&gt; I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 -&gt; 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10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23808</TotalTime>
  <Words>825</Words>
  <Application>Microsoft Macintosh PowerPoint</Application>
  <PresentationFormat>Widescreen</PresentationFormat>
  <Paragraphs>193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Office Theme</vt:lpstr>
      <vt:lpstr>PowerPoint Presentation</vt:lpstr>
      <vt:lpstr>Pipeline - aims</vt:lpstr>
      <vt:lpstr>PowerPoint Presentation</vt:lpstr>
      <vt:lpstr>PowerPoint Presentation</vt:lpstr>
      <vt:lpstr>PowerPoint Presentation</vt:lpstr>
      <vt:lpstr>KB Schema</vt:lpstr>
      <vt:lpstr>Neo2OWL</vt:lpstr>
      <vt:lpstr>OWL2Neo</vt:lpstr>
      <vt:lpstr>PowerPoint Presentation</vt:lpstr>
      <vt:lpstr>PowerPoint Presentation</vt:lpstr>
      <vt:lpstr>VFB KB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82</cp:revision>
  <cp:lastPrinted>2018-10-18T11:24:58Z</cp:lastPrinted>
  <dcterms:created xsi:type="dcterms:W3CDTF">2018-01-19T09:57:49Z</dcterms:created>
  <dcterms:modified xsi:type="dcterms:W3CDTF">2020-09-01T09:30:25Z</dcterms:modified>
</cp:coreProperties>
</file>